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58333" indent="-423333" algn="ctr">
              <a:spcBef>
                <a:spcPts val="0"/>
              </a:spcBef>
              <a:defRPr sz="3200" i="1"/>
            </a:lvl2pPr>
            <a:lvl3pPr marL="1693333" indent="-423333" algn="ctr">
              <a:spcBef>
                <a:spcPts val="0"/>
              </a:spcBef>
              <a:defRPr sz="3200" i="1"/>
            </a:lvl3pPr>
            <a:lvl4pPr marL="2328333" indent="-423333" algn="ctr">
              <a:spcBef>
                <a:spcPts val="0"/>
              </a:spcBef>
              <a:defRPr sz="3200" i="1"/>
            </a:lvl4pPr>
            <a:lvl5pPr marL="2963333" indent="-423333" algn="ctr">
              <a:spcBef>
                <a:spcPts val="0"/>
              </a:spcBef>
              <a:defRPr sz="3200" i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54140"/>
            <a:ext cx="19621500" cy="87111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xfrm>
            <a:off x="6232842" y="2446240"/>
            <a:ext cx="16807549" cy="4775202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lnSpc>
                <a:spcPct val="90000"/>
              </a:lnSpc>
              <a:defRPr sz="120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32842" y="7589742"/>
            <a:ext cx="16807548" cy="3311524"/>
          </a:xfrm>
          <a:prstGeom prst="rect">
            <a:avLst/>
          </a:prstGeom>
        </p:spPr>
        <p:txBody>
          <a:bodyPr lIns="91438" tIns="91438" rIns="91438" bIns="91438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1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" y="12157388"/>
            <a:ext cx="6053707" cy="128556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직사각형 10"/>
          <p:cNvSpPr/>
          <p:nvPr/>
        </p:nvSpPr>
        <p:spPr>
          <a:xfrm>
            <a:off x="1306268" y="-2"/>
            <a:ext cx="3707363" cy="10089502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1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674" y="12256241"/>
            <a:ext cx="2623598" cy="128556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직사각형 3"/>
          <p:cNvSpPr txBox="1"/>
          <p:nvPr/>
        </p:nvSpPr>
        <p:spPr>
          <a:xfrm>
            <a:off x="21430884" y="13254336"/>
            <a:ext cx="2520869" cy="44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4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https://crypto.modoo.at</a:t>
            </a:r>
          </a:p>
        </p:txBody>
      </p:sp>
      <p:sp>
        <p:nvSpPr>
          <p:cNvPr id="1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8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목차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5"/>
          <p:cNvSpPr/>
          <p:nvPr/>
        </p:nvSpPr>
        <p:spPr>
          <a:xfrm>
            <a:off x="-1" y="609596"/>
            <a:ext cx="5648132" cy="12378618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" name="부제목 2"/>
          <p:cNvSpPr txBox="1"/>
          <p:nvPr/>
        </p:nvSpPr>
        <p:spPr>
          <a:xfrm>
            <a:off x="429202" y="2270422"/>
            <a:ext cx="4789724" cy="11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>
            <a:lvl1pPr defTabSz="1828800">
              <a:lnSpc>
                <a:spcPct val="90000"/>
              </a:lnSpc>
              <a:spcBef>
                <a:spcPts val="2000"/>
              </a:spcBef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</a:t>
            </a:r>
          </a:p>
        </p:txBody>
      </p:sp>
      <p:sp>
        <p:nvSpPr>
          <p:cNvPr id="132" name="직선 연결선 8"/>
          <p:cNvSpPr/>
          <p:nvPr/>
        </p:nvSpPr>
        <p:spPr>
          <a:xfrm>
            <a:off x="858416" y="3470988"/>
            <a:ext cx="4043267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595275" y="2435060"/>
            <a:ext cx="14760862" cy="1437906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1554478" indent="-640078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4" name="직사각형 7"/>
          <p:cNvSpPr/>
          <p:nvPr/>
        </p:nvSpPr>
        <p:spPr>
          <a:xfrm>
            <a:off x="7595282" y="2435060"/>
            <a:ext cx="14760851" cy="1437906"/>
          </a:xfrm>
          <a:prstGeom prst="rect">
            <a:avLst/>
          </a:prstGeom>
          <a:ln w="508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595275" y="4266741"/>
            <a:ext cx="14760858" cy="1437906"/>
          </a:xfrm>
          <a:prstGeom prst="rect">
            <a:avLst/>
          </a:prstGeom>
        </p:spPr>
        <p:txBody>
          <a:bodyPr lIns="91438" tIns="91438" rIns="91438" bIns="91438"/>
          <a:lstStyle/>
          <a:p>
            <a:pPr>
              <a:buClr>
                <a:srgbClr val="FFFFFF"/>
              </a:buClr>
            </a:pPr>
            <a:endParaRPr/>
          </a:p>
        </p:txBody>
      </p:sp>
      <p:sp>
        <p:nvSpPr>
          <p:cNvPr id="136" name="직사각형 70"/>
          <p:cNvSpPr/>
          <p:nvPr/>
        </p:nvSpPr>
        <p:spPr>
          <a:xfrm>
            <a:off x="7595279" y="4266741"/>
            <a:ext cx="14760850" cy="1437906"/>
          </a:xfrm>
          <a:prstGeom prst="rect">
            <a:avLst/>
          </a:prstGeom>
          <a:ln w="508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7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7595275" y="6105104"/>
            <a:ext cx="14760858" cy="1437906"/>
          </a:xfrm>
          <a:prstGeom prst="rect">
            <a:avLst/>
          </a:prstGeom>
        </p:spPr>
        <p:txBody>
          <a:bodyPr lIns="91438" tIns="91438" rIns="91438" bIns="91438"/>
          <a:lstStyle/>
          <a:p>
            <a:pPr>
              <a:buClr>
                <a:srgbClr val="FFFFFF"/>
              </a:buClr>
            </a:pPr>
            <a:endParaRPr/>
          </a:p>
        </p:txBody>
      </p:sp>
      <p:sp>
        <p:nvSpPr>
          <p:cNvPr id="138" name="직사각형 76"/>
          <p:cNvSpPr/>
          <p:nvPr/>
        </p:nvSpPr>
        <p:spPr>
          <a:xfrm>
            <a:off x="7595279" y="6105104"/>
            <a:ext cx="14760850" cy="1437906"/>
          </a:xfrm>
          <a:prstGeom prst="rect">
            <a:avLst/>
          </a:prstGeom>
          <a:ln w="508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7595275" y="7936786"/>
            <a:ext cx="14760856" cy="1437906"/>
          </a:xfrm>
          <a:prstGeom prst="rect">
            <a:avLst/>
          </a:prstGeom>
        </p:spPr>
        <p:txBody>
          <a:bodyPr lIns="91438" tIns="91438" rIns="91438" bIns="91438"/>
          <a:lstStyle/>
          <a:p>
            <a:pPr>
              <a:buClr>
                <a:srgbClr val="FFFFFF"/>
              </a:buClr>
            </a:pPr>
            <a:endParaRPr/>
          </a:p>
        </p:txBody>
      </p:sp>
      <p:sp>
        <p:nvSpPr>
          <p:cNvPr id="140" name="직사각형 79"/>
          <p:cNvSpPr/>
          <p:nvPr/>
        </p:nvSpPr>
        <p:spPr>
          <a:xfrm>
            <a:off x="7595278" y="7936786"/>
            <a:ext cx="14760850" cy="1437906"/>
          </a:xfrm>
          <a:prstGeom prst="rect">
            <a:avLst/>
          </a:prstGeom>
          <a:ln w="508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595275" y="9768468"/>
            <a:ext cx="14760854" cy="1437906"/>
          </a:xfrm>
          <a:prstGeom prst="rect">
            <a:avLst/>
          </a:prstGeom>
        </p:spPr>
        <p:txBody>
          <a:bodyPr lIns="91438" tIns="91438" rIns="91438" bIns="91438"/>
          <a:lstStyle/>
          <a:p>
            <a:pPr>
              <a:buClr>
                <a:srgbClr val="FFFFFF"/>
              </a:buClr>
            </a:pPr>
            <a:endParaRPr/>
          </a:p>
        </p:txBody>
      </p:sp>
      <p:sp>
        <p:nvSpPr>
          <p:cNvPr id="142" name="직사각형 82"/>
          <p:cNvSpPr/>
          <p:nvPr/>
        </p:nvSpPr>
        <p:spPr>
          <a:xfrm>
            <a:off x="7595275" y="9768468"/>
            <a:ext cx="14760850" cy="1437906"/>
          </a:xfrm>
          <a:prstGeom prst="rect">
            <a:avLst/>
          </a:prstGeom>
          <a:ln w="508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43" name="그림 21" descr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18" y="11076484"/>
            <a:ext cx="3419090" cy="1675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8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사각형 7"/>
          <p:cNvSpPr/>
          <p:nvPr/>
        </p:nvSpPr>
        <p:spPr>
          <a:xfrm>
            <a:off x="0" y="12881836"/>
            <a:ext cx="24384000" cy="838198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2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8" y="12945680"/>
            <a:ext cx="1517273" cy="74346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23840" y="415494"/>
            <a:ext cx="22736321" cy="1524328"/>
          </a:xfrm>
          <a:prstGeom prst="rect">
            <a:avLst/>
          </a:prstGeom>
        </p:spPr>
        <p:txBody>
          <a:bodyPr lIns="91438" tIns="91438" rIns="91438" bIns="91438"/>
          <a:lstStyle>
            <a:lvl1pPr algn="l" defTabSz="1828800">
              <a:lnSpc>
                <a:spcPct val="90000"/>
              </a:lnSpc>
              <a:defRPr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모서리가 둥근 직사각형 19"/>
          <p:cNvSpPr/>
          <p:nvPr/>
        </p:nvSpPr>
        <p:spPr>
          <a:xfrm>
            <a:off x="823840" y="415494"/>
            <a:ext cx="22736321" cy="1524328"/>
          </a:xfrm>
          <a:prstGeom prst="roundRect">
            <a:avLst>
              <a:gd name="adj" fmla="val 16667"/>
            </a:avLst>
          </a:prstGeom>
          <a:ln w="38100">
            <a:solidFill>
              <a:srgbClr val="2E75B6"/>
            </a:solidFill>
            <a:miter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22325" y="2305050"/>
            <a:ext cx="22739352" cy="10115550"/>
          </a:xfrm>
          <a:prstGeom prst="rect">
            <a:avLst/>
          </a:prstGeom>
        </p:spPr>
        <p:txBody>
          <a:bodyPr lIns="91438" tIns="91438" rIns="91438" bIns="91438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4478" indent="-640078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592376" y="12886452"/>
            <a:ext cx="760630" cy="737760"/>
          </a:xfrm>
          <a:prstGeom prst="rect">
            <a:avLst/>
          </a:prstGeom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종료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 3"/>
          <p:cNvSpPr txBox="1"/>
          <p:nvPr/>
        </p:nvSpPr>
        <p:spPr>
          <a:xfrm>
            <a:off x="9326022" y="4600740"/>
            <a:ext cx="5503782" cy="245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1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 &amp; A</a:t>
            </a:r>
          </a:p>
        </p:txBody>
      </p:sp>
      <p:sp>
        <p:nvSpPr>
          <p:cNvPr id="164" name="직사각형 8"/>
          <p:cNvSpPr/>
          <p:nvPr/>
        </p:nvSpPr>
        <p:spPr>
          <a:xfrm>
            <a:off x="0" y="12881836"/>
            <a:ext cx="24384000" cy="838198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65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8" y="12945680"/>
            <a:ext cx="1517273" cy="743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8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6232842" y="2446240"/>
            <a:ext cx="16807549" cy="4775202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lnSpc>
                <a:spcPct val="90000"/>
              </a:lnSpc>
              <a:defRPr sz="120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32842" y="7589742"/>
            <a:ext cx="16807548" cy="3311524"/>
          </a:xfrm>
          <a:prstGeom prst="rect">
            <a:avLst/>
          </a:prstGeom>
        </p:spPr>
        <p:txBody>
          <a:bodyPr lIns="91438" tIns="91438" rIns="91438" bIns="91438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175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" y="12157388"/>
            <a:ext cx="6053707" cy="128556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직사각형 10"/>
          <p:cNvSpPr/>
          <p:nvPr/>
        </p:nvSpPr>
        <p:spPr>
          <a:xfrm>
            <a:off x="1306268" y="-2"/>
            <a:ext cx="3707363" cy="10089502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77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674" y="12256241"/>
            <a:ext cx="2623598" cy="128556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직사각형 3"/>
          <p:cNvSpPr txBox="1"/>
          <p:nvPr/>
        </p:nvSpPr>
        <p:spPr>
          <a:xfrm>
            <a:off x="21430884" y="13254336"/>
            <a:ext cx="2520869" cy="44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4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https://crypto.modoo.at</a:t>
            </a:r>
          </a:p>
        </p:txBody>
      </p:sp>
      <p:sp>
        <p:nvSpPr>
          <p:cNvPr id="17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8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머신러닝</a:t>
            </a:r>
          </a:p>
        </p:txBody>
      </p:sp>
      <p:sp>
        <p:nvSpPr>
          <p:cNvPr id="189" name="부제목 2"/>
          <p:cNvSpPr txBox="1">
            <a:spLocks noGrp="1"/>
          </p:cNvSpPr>
          <p:nvPr>
            <p:ph type="body" sz="quarter" idx="1"/>
          </p:nvPr>
        </p:nvSpPr>
        <p:spPr>
          <a:xfrm>
            <a:off x="6232842" y="7589742"/>
            <a:ext cx="16807548" cy="3311524"/>
          </a:xfrm>
          <a:prstGeom prst="rect">
            <a:avLst/>
          </a:prstGeom>
        </p:spPr>
        <p:txBody>
          <a:bodyPr/>
          <a:lstStyle/>
          <a:p>
            <a:br>
              <a:rPr dirty="0"/>
            </a:br>
            <a:br>
              <a:rPr dirty="0"/>
            </a:br>
            <a:r>
              <a:rPr dirty="0"/>
              <a:t>장경배</a:t>
            </a:r>
            <a:endParaRPr lang="en-US" altLang="ko-KR" dirty="0"/>
          </a:p>
          <a:p>
            <a:r>
              <a:rPr lang="en-US" dirty="0"/>
              <a:t>https://youtu.be/6390S8Eeu6E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52" y="16036053"/>
            <a:ext cx="760630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7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오토인코더(AutoEncoder)</a:t>
            </a:r>
          </a:p>
        </p:txBody>
      </p:sp>
      <p:sp>
        <p:nvSpPr>
          <p:cNvPr id="24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r>
              <a:t>입력값과 출력값이 최대한 같아지도록 튜닝함으로써                                      좋은 Feature를 잘 추출할 수 있게하는 것이 원리</a:t>
            </a:r>
          </a:p>
          <a:p>
            <a:r>
              <a:t>자신의 설정한 오차(임계값)를 만족하면 모델 생성완료</a:t>
            </a:r>
          </a:p>
          <a:p>
            <a:r>
              <a:t>만들어진 모델에 기존데이터와 다른 데이터가 들어오면 큰 오차가 발생</a:t>
            </a:r>
          </a:p>
          <a:p>
            <a:pPr marL="914400" lvl="1" indent="-457200"/>
            <a:r>
              <a:t>이상치 탐지에 많은 활용이 됨</a:t>
            </a:r>
          </a:p>
        </p:txBody>
      </p:sp>
      <p:pic>
        <p:nvPicPr>
          <p:cNvPr id="24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276" y="9093200"/>
            <a:ext cx="8229602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Input"/>
          <p:cNvSpPr txBox="1"/>
          <p:nvPr/>
        </p:nvSpPr>
        <p:spPr>
          <a:xfrm>
            <a:off x="6105719" y="9631537"/>
            <a:ext cx="1312683" cy="70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Input</a:t>
            </a:r>
          </a:p>
        </p:txBody>
      </p:sp>
      <p:sp>
        <p:nvSpPr>
          <p:cNvPr id="251" name="Output"/>
          <p:cNvSpPr txBox="1"/>
          <p:nvPr/>
        </p:nvSpPr>
        <p:spPr>
          <a:xfrm>
            <a:off x="15919386" y="9631537"/>
            <a:ext cx="1693534" cy="70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55355" y="16036053"/>
            <a:ext cx="722927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4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실습</a:t>
            </a: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832100"/>
            <a:ext cx="10566400" cy="307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0" y="2401416"/>
            <a:ext cx="7919023" cy="3934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7374367"/>
            <a:ext cx="8077200" cy="4038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0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실습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781300"/>
            <a:ext cx="12420600" cy="2209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터미널에서 작업대신"/>
          <p:cNvSpPr txBox="1"/>
          <p:nvPr/>
        </p:nvSpPr>
        <p:spPr>
          <a:xfrm>
            <a:off x="1586003" y="5366706"/>
            <a:ext cx="5110682" cy="91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터미널에서 작업대신</a:t>
            </a:r>
          </a:p>
        </p:txBody>
      </p:sp>
      <p:pic>
        <p:nvPicPr>
          <p:cNvPr id="26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945" y="6575704"/>
            <a:ext cx="4779500" cy="464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토큰을 생성하여 코드를 브라우저에서 실행 가능하게 해줌"/>
          <p:cNvSpPr txBox="1"/>
          <p:nvPr/>
        </p:nvSpPr>
        <p:spPr>
          <a:xfrm>
            <a:off x="6961048" y="6437078"/>
            <a:ext cx="13867074" cy="91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토큰을 생성하여 코드를 브라우저에서 실행 가능하게 해줌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7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선형회귀 분석(Linear Regression Analysis)</a:t>
            </a: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4" y="2033097"/>
            <a:ext cx="16126738" cy="107745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모서리가 둥근 직사각형"/>
          <p:cNvSpPr/>
          <p:nvPr/>
        </p:nvSpPr>
        <p:spPr>
          <a:xfrm>
            <a:off x="2489200" y="4927600"/>
            <a:ext cx="6843615" cy="812797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0" name="모서리가 둥근 직사각형"/>
          <p:cNvSpPr/>
          <p:nvPr/>
        </p:nvSpPr>
        <p:spPr>
          <a:xfrm>
            <a:off x="2489200" y="7149934"/>
            <a:ext cx="3145732" cy="540840"/>
          </a:xfrm>
          <a:prstGeom prst="roundRect">
            <a:avLst>
              <a:gd name="adj" fmla="val 50000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" name="모서리가 둥근 직사각형"/>
          <p:cNvSpPr/>
          <p:nvPr/>
        </p:nvSpPr>
        <p:spPr>
          <a:xfrm>
            <a:off x="2489200" y="7708734"/>
            <a:ext cx="8021143" cy="1311869"/>
          </a:xfrm>
          <a:prstGeom prst="roundRect">
            <a:avLst>
              <a:gd name="adj" fmla="val 50000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2" name="모서리가 둥근 직사각형"/>
          <p:cNvSpPr/>
          <p:nvPr/>
        </p:nvSpPr>
        <p:spPr>
          <a:xfrm>
            <a:off x="2057400" y="9334334"/>
            <a:ext cx="10635655" cy="2323007"/>
          </a:xfrm>
          <a:prstGeom prst="roundRect">
            <a:avLst>
              <a:gd name="adj" fmla="val 50000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3" name="모서리가 둥근 직사각형"/>
          <p:cNvSpPr/>
          <p:nvPr/>
        </p:nvSpPr>
        <p:spPr>
          <a:xfrm>
            <a:off x="2782836" y="11894873"/>
            <a:ext cx="8021144" cy="935730"/>
          </a:xfrm>
          <a:prstGeom prst="roundRect">
            <a:avLst>
              <a:gd name="adj" fmla="val 50000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4" name="모서리가 둥근 직사각형"/>
          <p:cNvSpPr/>
          <p:nvPr/>
        </p:nvSpPr>
        <p:spPr>
          <a:xfrm>
            <a:off x="2667000" y="4229561"/>
            <a:ext cx="2367459" cy="687782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7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선형회귀 분석</a:t>
            </a:r>
          </a:p>
        </p:txBody>
      </p:sp>
      <p:pic>
        <p:nvPicPr>
          <p:cNvPr id="27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06784"/>
            <a:ext cx="9118600" cy="825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013" y="10720992"/>
            <a:ext cx="5181602" cy="142240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학습 과정"/>
          <p:cNvSpPr txBox="1"/>
          <p:nvPr/>
        </p:nvSpPr>
        <p:spPr>
          <a:xfrm>
            <a:off x="10948568" y="9963546"/>
            <a:ext cx="2474161" cy="91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4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학습 과정</a:t>
            </a:r>
          </a:p>
        </p:txBody>
      </p:sp>
      <p:pic>
        <p:nvPicPr>
          <p:cNvPr id="28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00" y="2451100"/>
            <a:ext cx="9118600" cy="7289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테스트"/>
          <p:cNvSpPr txBox="1"/>
          <p:nvPr/>
        </p:nvSpPr>
        <p:spPr>
          <a:xfrm>
            <a:off x="16097504" y="10972451"/>
            <a:ext cx="1777491" cy="90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4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테스트</a:t>
            </a:r>
          </a:p>
        </p:txBody>
      </p:sp>
      <p:sp>
        <p:nvSpPr>
          <p:cNvPr id="283" name="가중치            절편"/>
          <p:cNvSpPr txBox="1"/>
          <p:nvPr/>
        </p:nvSpPr>
        <p:spPr>
          <a:xfrm>
            <a:off x="16777842" y="9591588"/>
            <a:ext cx="3697267" cy="741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가중치            절편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6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선형회귀 분석</a:t>
            </a:r>
          </a:p>
        </p:txBody>
      </p:sp>
      <p:pic>
        <p:nvPicPr>
          <p:cNvPr id="28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0" y="2839984"/>
            <a:ext cx="10693400" cy="396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13" y="7054360"/>
            <a:ext cx="7950202" cy="388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825761"/>
            <a:ext cx="11405859" cy="1057247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모서리가 둥근 직사각형"/>
          <p:cNvSpPr/>
          <p:nvPr/>
        </p:nvSpPr>
        <p:spPr>
          <a:xfrm>
            <a:off x="2362200" y="2375361"/>
            <a:ext cx="2367459" cy="687782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1" name="모서리가 둥근 직사각형"/>
          <p:cNvSpPr/>
          <p:nvPr/>
        </p:nvSpPr>
        <p:spPr>
          <a:xfrm>
            <a:off x="7594600" y="6564910"/>
            <a:ext cx="2881611" cy="687782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2" name="모서리가 둥근 직사각형"/>
          <p:cNvSpPr/>
          <p:nvPr/>
        </p:nvSpPr>
        <p:spPr>
          <a:xfrm>
            <a:off x="2616200" y="9130310"/>
            <a:ext cx="2881611" cy="687782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3" name="5시간공부하면 점수가 얼마나 나올까?"/>
          <p:cNvSpPr txBox="1"/>
          <p:nvPr/>
        </p:nvSpPr>
        <p:spPr>
          <a:xfrm>
            <a:off x="13298042" y="11192537"/>
            <a:ext cx="7042372" cy="741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5시간공부하면 점수가 얼마나 나올까?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96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오토인코더(AutoEncoder)</a:t>
            </a:r>
          </a:p>
        </p:txBody>
      </p:sp>
      <p:pic>
        <p:nvPicPr>
          <p:cNvPr id="29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37" y="2086353"/>
            <a:ext cx="10020927" cy="10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2310911"/>
            <a:ext cx="11314477" cy="1021888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1066800" y="3098800"/>
            <a:ext cx="9995525" cy="812797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0" name="모서리가 둥근 직사각형"/>
          <p:cNvSpPr/>
          <p:nvPr/>
        </p:nvSpPr>
        <p:spPr>
          <a:xfrm>
            <a:off x="762000" y="4064000"/>
            <a:ext cx="7482979" cy="1899043"/>
          </a:xfrm>
          <a:prstGeom prst="roundRect">
            <a:avLst>
              <a:gd name="adj" fmla="val 35579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1" name="모서리가 둥근 직사각형"/>
          <p:cNvSpPr/>
          <p:nvPr/>
        </p:nvSpPr>
        <p:spPr>
          <a:xfrm>
            <a:off x="685800" y="7289800"/>
            <a:ext cx="9995525" cy="3530052"/>
          </a:xfrm>
          <a:prstGeom prst="roundRect">
            <a:avLst>
              <a:gd name="adj" fmla="val 15764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2" name="모서리가 둥근 직사각형"/>
          <p:cNvSpPr/>
          <p:nvPr/>
        </p:nvSpPr>
        <p:spPr>
          <a:xfrm>
            <a:off x="762000" y="10744200"/>
            <a:ext cx="10605125" cy="812797"/>
          </a:xfrm>
          <a:prstGeom prst="roundRect">
            <a:avLst>
              <a:gd name="adj" fmla="val 46875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3" name="모서리가 둥근 직사각형"/>
          <p:cNvSpPr/>
          <p:nvPr/>
        </p:nvSpPr>
        <p:spPr>
          <a:xfrm>
            <a:off x="11303000" y="2323611"/>
            <a:ext cx="11568477" cy="5379821"/>
          </a:xfrm>
          <a:prstGeom prst="roundRect">
            <a:avLst>
              <a:gd name="adj" fmla="val 11971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4" name="모서리가 둥근 직사각형"/>
          <p:cNvSpPr/>
          <p:nvPr/>
        </p:nvSpPr>
        <p:spPr>
          <a:xfrm>
            <a:off x="11150600" y="7747000"/>
            <a:ext cx="11873277" cy="4994655"/>
          </a:xfrm>
          <a:prstGeom prst="roundRect">
            <a:avLst>
              <a:gd name="adj" fmla="val 13234"/>
            </a:avLst>
          </a:prstGeom>
          <a:ln w="25400">
            <a:solidFill>
              <a:srgbClr val="5B9BD5"/>
            </a:solidFill>
            <a:miter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7517649" y="16036053"/>
            <a:ext cx="760629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07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오토인코더</a:t>
            </a:r>
          </a:p>
        </p:txBody>
      </p:sp>
      <p:pic>
        <p:nvPicPr>
          <p:cNvPr id="30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5" y="2281359"/>
            <a:ext cx="12229733" cy="1027798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결과화면"/>
          <p:cNvSpPr txBox="1"/>
          <p:nvPr/>
        </p:nvSpPr>
        <p:spPr>
          <a:xfrm>
            <a:off x="12586843" y="11071859"/>
            <a:ext cx="2832099" cy="109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결과화면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Box 1"/>
          <p:cNvSpPr txBox="1"/>
          <p:nvPr/>
        </p:nvSpPr>
        <p:spPr>
          <a:xfrm>
            <a:off x="8160128" y="5039312"/>
            <a:ext cx="6786879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1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7595275" y="2435060"/>
            <a:ext cx="14760862" cy="1437906"/>
          </a:xfrm>
          <a:prstGeom prst="rect">
            <a:avLst/>
          </a:prstGeom>
        </p:spPr>
        <p:txBody>
          <a:bodyPr/>
          <a:lstStyle/>
          <a:p>
            <a:r>
              <a:t>감독학습(Supervised Learning)</a:t>
            </a:r>
          </a:p>
        </p:txBody>
      </p:sp>
      <p:sp>
        <p:nvSpPr>
          <p:cNvPr id="192" name="텍스트 개체 틀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1828800">
              <a:lnSpc>
                <a:spcPct val="90000"/>
              </a:lnSpc>
              <a:spcBef>
                <a:spcPts val="2000"/>
              </a:spcBef>
              <a:buClr>
                <a:srgbClr val="FFFFFF"/>
              </a:buClr>
              <a:buSzTx/>
              <a:buNone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선형회귀(Linear Regression)</a:t>
            </a:r>
          </a:p>
        </p:txBody>
      </p:sp>
      <p:sp>
        <p:nvSpPr>
          <p:cNvPr id="193" name="텍스트 개체 틀 3"/>
          <p:cNvSpPr txBox="1"/>
          <p:nvPr/>
        </p:nvSpPr>
        <p:spPr>
          <a:xfrm>
            <a:off x="7595275" y="6105104"/>
            <a:ext cx="14760858" cy="1437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비감독학습(Unsupervised Learning)</a:t>
            </a:r>
          </a:p>
        </p:txBody>
      </p:sp>
      <p:sp>
        <p:nvSpPr>
          <p:cNvPr id="194" name="직사각형 6"/>
          <p:cNvSpPr/>
          <p:nvPr/>
        </p:nvSpPr>
        <p:spPr>
          <a:xfrm>
            <a:off x="7470184" y="9515957"/>
            <a:ext cx="15064354" cy="1859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텍스트 개체 틀 3"/>
          <p:cNvSpPr>
            <a:spLocks noGrp="1"/>
          </p:cNvSpPr>
          <p:nvPr>
            <p:ph type="body" idx="14"/>
          </p:nvPr>
        </p:nvSpPr>
        <p:spPr>
          <a:xfrm>
            <a:off x="7594168" y="7954070"/>
            <a:ext cx="14760856" cy="14379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1828800">
              <a:lnSpc>
                <a:spcPct val="90000"/>
              </a:lnSpc>
              <a:spcBef>
                <a:spcPts val="2000"/>
              </a:spcBef>
              <a:buClr>
                <a:srgbClr val="FFFFFF"/>
              </a:buClr>
              <a:buSzTx/>
              <a:buNone/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오토인코더(AutoEncoder)</a:t>
            </a:r>
          </a:p>
        </p:txBody>
      </p:sp>
      <p:sp>
        <p:nvSpPr>
          <p:cNvPr id="196" name="텍스트 개체 틀 3"/>
          <p:cNvSpPr/>
          <p:nvPr/>
        </p:nvSpPr>
        <p:spPr>
          <a:xfrm>
            <a:off x="7595279" y="9803035"/>
            <a:ext cx="14760858" cy="1437906"/>
          </a:xfrm>
          <a:prstGeom prst="rect">
            <a:avLst/>
          </a:prstGeom>
          <a:ln w="76200">
            <a:solidFill>
              <a:srgbClr val="4472C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5600">
                <a:ln w="19050">
                  <a:solidFill>
                    <a:srgbClr val="3B3838"/>
                  </a:solidFill>
                </a:ln>
                <a:solidFill>
                  <a:srgbClr val="3B383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실습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감독학습(Supervised Learning)</a:t>
            </a:r>
          </a:p>
        </p:txBody>
      </p:sp>
      <p:sp>
        <p:nvSpPr>
          <p:cNvPr id="20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r>
              <a:t>지도학습 이라고도 부름</a:t>
            </a:r>
          </a:p>
          <a:p>
            <a:r>
              <a:t>명시적인 정답이 주어진 상태에서 컴퓨터를 학습시키는 방법 </a:t>
            </a:r>
          </a:p>
          <a:p>
            <a:r>
              <a:t>입력 데이터와 출력 데이터를 나타내는 하나의 데이터 셋(Data Set) 을 이용</a:t>
            </a:r>
          </a:p>
          <a:p>
            <a:r>
              <a:t>새로운 입력데이터에 대하여 출력데이터를 예측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3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감독학습(Supervised Learning)</a:t>
            </a:r>
          </a:p>
        </p:txBody>
      </p:sp>
      <p:grpSp>
        <p:nvGrpSpPr>
          <p:cNvPr id="207" name="그룹"/>
          <p:cNvGrpSpPr/>
          <p:nvPr/>
        </p:nvGrpSpPr>
        <p:grpSpPr>
          <a:xfrm>
            <a:off x="1752600" y="3375348"/>
            <a:ext cx="14648053" cy="8077309"/>
            <a:chOff x="0" y="0"/>
            <a:chExt cx="14648051" cy="8077308"/>
          </a:xfrm>
        </p:grpSpPr>
        <p:pic>
          <p:nvPicPr>
            <p:cNvPr id="204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4648053" cy="6507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nput"/>
            <p:cNvSpPr txBox="1"/>
            <p:nvPr/>
          </p:nvSpPr>
          <p:spPr>
            <a:xfrm>
              <a:off x="3265043" y="7228809"/>
              <a:ext cx="1438418" cy="799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 algn="l" defTabSz="1828800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Input</a:t>
              </a:r>
            </a:p>
          </p:txBody>
        </p:sp>
        <p:sp>
          <p:nvSpPr>
            <p:cNvPr id="206" name="정답"/>
            <p:cNvSpPr txBox="1"/>
            <p:nvPr/>
          </p:nvSpPr>
          <p:spPr>
            <a:xfrm>
              <a:off x="12256644" y="7221329"/>
              <a:ext cx="1162303" cy="855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 algn="l" defTabSz="1828800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정답</a:t>
              </a:r>
            </a:p>
          </p:txBody>
        </p:sp>
      </p:grpSp>
      <p:sp>
        <p:nvSpPr>
          <p:cNvPr id="208" name="레이블링"/>
          <p:cNvSpPr txBox="1"/>
          <p:nvPr/>
        </p:nvSpPr>
        <p:spPr>
          <a:xfrm>
            <a:off x="18987642" y="6309359"/>
            <a:ext cx="2832099" cy="109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6000" b="1">
                <a:solidFill>
                  <a:srgbClr val="DE1A2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레이블링</a:t>
            </a:r>
          </a:p>
        </p:txBody>
      </p:sp>
      <p:sp>
        <p:nvSpPr>
          <p:cNvPr id="209" name="별"/>
          <p:cNvSpPr/>
          <p:nvPr/>
        </p:nvSpPr>
        <p:spPr>
          <a:xfrm>
            <a:off x="17206808" y="4931216"/>
            <a:ext cx="6406471" cy="37020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18288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2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감독학습(Supervised Learning)</a:t>
            </a:r>
          </a:p>
        </p:txBody>
      </p:sp>
      <p:sp>
        <p:nvSpPr>
          <p:cNvPr id="21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r>
              <a:t>그래프상으로 표현했을 때 </a:t>
            </a:r>
            <a:r>
              <a:rPr b="1"/>
              <a:t>x축은 데이터</a:t>
            </a:r>
            <a:r>
              <a:t>                                                       은 데이터와 맵핑되는 </a:t>
            </a:r>
            <a:r>
              <a:rPr b="1"/>
              <a:t>y축은</a:t>
            </a:r>
            <a:r>
              <a:t> </a:t>
            </a:r>
            <a:r>
              <a:rPr b="1"/>
              <a:t>레이블</a:t>
            </a:r>
          </a:p>
          <a:p>
            <a:r>
              <a:t>지도학습은 </a:t>
            </a:r>
            <a:r>
              <a:rPr b="1"/>
              <a:t>분류</a:t>
            </a:r>
            <a:r>
              <a:t>(Classification)와 </a:t>
            </a:r>
            <a:r>
              <a:rPr b="1"/>
              <a:t>회귀</a:t>
            </a:r>
            <a:r>
              <a:t>(Regression)로 나뉨 </a:t>
            </a:r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6400800"/>
            <a:ext cx="11099800" cy="421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분류"/>
          <p:cNvSpPr txBox="1"/>
          <p:nvPr/>
        </p:nvSpPr>
        <p:spPr>
          <a:xfrm>
            <a:off x="6109842" y="10944859"/>
            <a:ext cx="1425955" cy="103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5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분류</a:t>
            </a:r>
          </a:p>
        </p:txBody>
      </p:sp>
      <p:sp>
        <p:nvSpPr>
          <p:cNvPr id="216" name="회귀"/>
          <p:cNvSpPr txBox="1"/>
          <p:nvPr/>
        </p:nvSpPr>
        <p:spPr>
          <a:xfrm>
            <a:off x="17365473" y="10944859"/>
            <a:ext cx="1425955" cy="103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5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100" y="6604000"/>
            <a:ext cx="10693401" cy="396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0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선형회귀(Linear Regression)</a:t>
            </a:r>
          </a:p>
        </p:txBody>
      </p:sp>
      <p:sp>
        <p:nvSpPr>
          <p:cNvPr id="221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주어진 데이터를 표현하는 하나의 직선을 찾는 것</a:t>
            </a:r>
          </a:p>
          <a:p>
            <a:pPr>
              <a:defRPr sz="4800"/>
            </a:pPr>
            <a:r>
              <a:t>예제의 input이 되는 변수는 한개</a:t>
            </a:r>
          </a:p>
          <a:p>
            <a:pPr>
              <a:defRPr sz="4800"/>
            </a:pPr>
            <a:r>
              <a:t>회귀식을 변형해가며 관측값과 예측값의 차이를 최소로하는 과정 반복</a:t>
            </a:r>
          </a:p>
          <a:p>
            <a:pPr marL="914400" lvl="1" indent="-457200">
              <a:defRPr sz="4800"/>
            </a:pPr>
            <a:r>
              <a:t>(1,4)라는 점에 대하여 y=2x+1 회귀식은 (1,3)을 예측</a:t>
            </a:r>
          </a:p>
          <a:p>
            <a:pPr marL="914400" lvl="1" indent="-457200">
              <a:defRPr sz="4800"/>
            </a:pPr>
            <a:r>
              <a:t>관측값 = 4, 예측값 = 3</a:t>
            </a:r>
          </a:p>
        </p:txBody>
      </p:sp>
      <p:sp>
        <p:nvSpPr>
          <p:cNvPr id="222" name="회귀"/>
          <p:cNvSpPr txBox="1"/>
          <p:nvPr/>
        </p:nvSpPr>
        <p:spPr>
          <a:xfrm>
            <a:off x="6265671" y="11554459"/>
            <a:ext cx="1425955" cy="103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5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</a:t>
            </a:r>
          </a:p>
        </p:txBody>
      </p:sp>
      <p:pic>
        <p:nvPicPr>
          <p:cNvPr id="22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285762"/>
            <a:ext cx="10693401" cy="396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1" y="6377130"/>
            <a:ext cx="8616806" cy="61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회귀선"/>
          <p:cNvSpPr txBox="1"/>
          <p:nvPr/>
        </p:nvSpPr>
        <p:spPr>
          <a:xfrm>
            <a:off x="16015842" y="8891531"/>
            <a:ext cx="1382013" cy="72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회귀선</a:t>
            </a:r>
          </a:p>
        </p:txBody>
      </p:sp>
      <p:sp>
        <p:nvSpPr>
          <p:cNvPr id="226" name="회귀식"/>
          <p:cNvSpPr txBox="1"/>
          <p:nvPr/>
        </p:nvSpPr>
        <p:spPr>
          <a:xfrm>
            <a:off x="18708244" y="5945132"/>
            <a:ext cx="1382013" cy="72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9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선형회귀(Linear Regression)</a:t>
            </a:r>
          </a:p>
        </p:txBody>
      </p:sp>
      <p:sp>
        <p:nvSpPr>
          <p:cNvPr id="23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a는 x가 y에 얼마나 영향을 주는지 그 크기와 방향을 알 수 있는 </a:t>
            </a:r>
            <a:r>
              <a:rPr b="1"/>
              <a:t>가중치</a:t>
            </a:r>
            <a:r>
              <a:t> 역할</a:t>
            </a:r>
          </a:p>
          <a:p>
            <a:pPr>
              <a:defRPr sz="4800"/>
            </a:pPr>
            <a:r>
              <a:t>b는 회귀선을 위 아래로 평행 이동시키는 </a:t>
            </a:r>
            <a:r>
              <a:rPr b="1"/>
              <a:t>절편</a:t>
            </a:r>
            <a:r>
              <a:t>의 역할</a:t>
            </a:r>
          </a:p>
        </p:txBody>
      </p:sp>
      <p:sp>
        <p:nvSpPr>
          <p:cNvPr id="231" name="회귀"/>
          <p:cNvSpPr txBox="1"/>
          <p:nvPr/>
        </p:nvSpPr>
        <p:spPr>
          <a:xfrm>
            <a:off x="6265671" y="10873481"/>
            <a:ext cx="1425955" cy="103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5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</a:t>
            </a:r>
          </a:p>
        </p:txBody>
      </p:sp>
      <p:pic>
        <p:nvPicPr>
          <p:cNvPr id="23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6604782"/>
            <a:ext cx="10693401" cy="3962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1" y="6377130"/>
            <a:ext cx="8616806" cy="61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회귀선"/>
          <p:cNvSpPr txBox="1"/>
          <p:nvPr/>
        </p:nvSpPr>
        <p:spPr>
          <a:xfrm>
            <a:off x="16015842" y="8891531"/>
            <a:ext cx="1382013" cy="72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회귀선</a:t>
            </a:r>
          </a:p>
        </p:txBody>
      </p:sp>
      <p:sp>
        <p:nvSpPr>
          <p:cNvPr id="235" name="회귀식"/>
          <p:cNvSpPr txBox="1"/>
          <p:nvPr/>
        </p:nvSpPr>
        <p:spPr>
          <a:xfrm>
            <a:off x="18708244" y="5945132"/>
            <a:ext cx="1382013" cy="72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algn="l" defTabSz="1828800"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회귀식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897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8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비감독학습(UnSupervised Learning)</a:t>
            </a:r>
          </a:p>
        </p:txBody>
      </p:sp>
      <p:sp>
        <p:nvSpPr>
          <p:cNvPr id="239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r>
              <a:t>비지도학습 이라고도 부름</a:t>
            </a:r>
          </a:p>
          <a:p>
            <a:r>
              <a:t>명시적인 정답이 주어지지 않은 상태에서 컴퓨터를 학습시키는 방법 </a:t>
            </a:r>
          </a:p>
          <a:p>
            <a:r>
              <a:t>데이터와 레이블이 아닌 데이터만 사용하여 학습을 진행</a:t>
            </a:r>
          </a:p>
          <a:p>
            <a:r>
              <a:t>데이터의 숨겨진 특징이나 구조를 발견하는데 사용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23874901" y="12886452"/>
            <a:ext cx="478104" cy="7377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>
            <a:lvl1pPr algn="r" defTabSz="1828800"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2" name="제목 1"/>
          <p:cNvSpPr txBox="1">
            <a:spLocks noGrp="1"/>
          </p:cNvSpPr>
          <p:nvPr>
            <p:ph type="title"/>
          </p:nvPr>
        </p:nvSpPr>
        <p:spPr>
          <a:xfrm>
            <a:off x="823838" y="415494"/>
            <a:ext cx="22736324" cy="1524328"/>
          </a:xfrm>
          <a:prstGeom prst="rect">
            <a:avLst/>
          </a:prstGeom>
        </p:spPr>
        <p:txBody>
          <a:bodyPr/>
          <a:lstStyle/>
          <a:p>
            <a:r>
              <a:t>오토인코더(AutoEncoder)</a:t>
            </a:r>
          </a:p>
        </p:txBody>
      </p:sp>
      <p:sp>
        <p:nvSpPr>
          <p:cNvPr id="24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22324" y="2510726"/>
            <a:ext cx="22739354" cy="9909875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딥러닝분야에서 사용되는 비지도학습 방법</a:t>
            </a:r>
          </a:p>
          <a:p>
            <a:pPr>
              <a:defRPr sz="4800" b="1"/>
            </a:pPr>
            <a:r>
              <a:t>인코더</a:t>
            </a:r>
            <a:r>
              <a:rPr b="0"/>
              <a:t>와 </a:t>
            </a:r>
            <a:r>
              <a:t>디코더</a:t>
            </a:r>
            <a:r>
              <a:rPr b="0"/>
              <a:t>의 개념을 사용</a:t>
            </a:r>
          </a:p>
          <a:p>
            <a:pPr>
              <a:defRPr sz="4800"/>
            </a:pPr>
            <a:r>
              <a:t>주어진 데이터(Input)에 대하여 인코더를 사용하여 데이터를 압축</a:t>
            </a:r>
          </a:p>
          <a:p>
            <a:pPr marL="391884" indent="-391884">
              <a:defRPr sz="4800"/>
            </a:pPr>
            <a:r>
              <a:t>인코딩된 데이터에 디코더를 사용하여 입력과 같은 사이즈의 데이터를 출력</a:t>
            </a:r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92" y="6055185"/>
            <a:ext cx="10346013" cy="6779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사용자 지정</PresentationFormat>
  <Paragraphs>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Helvetica Neue</vt:lpstr>
      <vt:lpstr>Helvetica Neue Light</vt:lpstr>
      <vt:lpstr>Helvetica Neue Medium</vt:lpstr>
      <vt:lpstr>맑은 고딕</vt:lpstr>
      <vt:lpstr>Arial</vt:lpstr>
      <vt:lpstr>Black</vt:lpstr>
      <vt:lpstr>머신러닝</vt:lpstr>
      <vt:lpstr>PowerPoint 프레젠테이션</vt:lpstr>
      <vt:lpstr>감독학습(Supervised Learning)</vt:lpstr>
      <vt:lpstr>감독학습(Supervised Learning)</vt:lpstr>
      <vt:lpstr>감독학습(Supervised Learning)</vt:lpstr>
      <vt:lpstr>선형회귀(Linear Regression)</vt:lpstr>
      <vt:lpstr>선형회귀(Linear Regression)</vt:lpstr>
      <vt:lpstr>비감독학습(UnSupervised Learning)</vt:lpstr>
      <vt:lpstr>오토인코더(AutoEncoder)</vt:lpstr>
      <vt:lpstr>오토인코더(AutoEncoder)</vt:lpstr>
      <vt:lpstr>실습</vt:lpstr>
      <vt:lpstr>실습</vt:lpstr>
      <vt:lpstr>선형회귀 분석(Linear Regression Analysis)</vt:lpstr>
      <vt:lpstr>선형회귀 분석</vt:lpstr>
      <vt:lpstr>선형회귀 분석</vt:lpstr>
      <vt:lpstr>오토인코더(AutoEncoder)</vt:lpstr>
      <vt:lpstr>오토인코더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</dc:title>
  <cp:lastModifiedBy>장 경배</cp:lastModifiedBy>
  <cp:revision>1</cp:revision>
  <dcterms:modified xsi:type="dcterms:W3CDTF">2019-05-19T14:30:40Z</dcterms:modified>
</cp:coreProperties>
</file>